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7772400" cy="10058400"/>
  <p:notesSz cx="6858000" cy="9144000"/>
  <p:embeddedFontLst>
    <p:embeddedFont>
      <p:font typeface="Happy Monkey" panose="020B0604020202020204" charset="0"/>
      <p:regular r:id="rId7"/>
    </p:embeddedFont>
    <p:embeddedFont>
      <p:font typeface="Source Code Pro" panose="020B0604020202020204" charset="0"/>
      <p:regular r:id="rId8"/>
      <p:bold r:id="rId9"/>
      <p:italic r:id="rId10"/>
      <p:boldItalic r:id="rId11"/>
    </p:embeddedFont>
    <p:embeddedFont>
      <p:font typeface="Love Ya Like A Sister" panose="020B0604020202020204" charset="0"/>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2220"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4"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4474677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3cfc9ecd5_0_4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3cfc9ecd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822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3cfc9ecd5_0_4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3cfc9ecd5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2337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3cfc9ecd5_0_5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3cfc9ecd5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709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73cfc9ecd5_0_6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73cfc9ecd5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4817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70709" y="4664456"/>
            <a:ext cx="6252900" cy="72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
        <p:nvSpPr>
          <p:cNvPr id="55" name="Google Shape;55;p13"/>
          <p:cNvSpPr txBox="1"/>
          <p:nvPr/>
        </p:nvSpPr>
        <p:spPr>
          <a:xfrm>
            <a:off x="575" y="0"/>
            <a:ext cx="7772400" cy="2280000"/>
          </a:xfrm>
          <a:prstGeom prst="rect">
            <a:avLst/>
          </a:prstGeom>
          <a:solidFill>
            <a:srgbClr val="000000"/>
          </a:solidFill>
          <a:ln>
            <a:noFill/>
          </a:ln>
        </p:spPr>
        <p:txBody>
          <a:bodyPr spcFirstLastPara="1" wrap="square" lIns="91425" tIns="91425" rIns="91425" bIns="91425" anchor="t" anchorCtr="0">
            <a:noAutofit/>
          </a:bodyPr>
          <a:lstStyle/>
          <a:p>
            <a:pPr marL="457200" lvl="0" indent="-533400" algn="ctr" rtl="0">
              <a:spcBef>
                <a:spcPts val="0"/>
              </a:spcBef>
              <a:spcAft>
                <a:spcPts val="0"/>
              </a:spcAft>
              <a:buClr>
                <a:srgbClr val="FFFFFF"/>
              </a:buClr>
              <a:buSzPts val="4800"/>
              <a:buFont typeface="Love Ya Like A Sister"/>
              <a:buChar char="●"/>
            </a:pPr>
            <a:r>
              <a:rPr lang="en" sz="4800">
                <a:solidFill>
                  <a:srgbClr val="FFFFFF"/>
                </a:solidFill>
                <a:latin typeface="Love Ya Like A Sister"/>
                <a:ea typeface="Love Ya Like A Sister"/>
                <a:cs typeface="Love Ya Like A Sister"/>
                <a:sym typeface="Love Ya Like A Sister"/>
              </a:rPr>
              <a:t>Unit 5 Representing and Comparing Fractions</a:t>
            </a:r>
            <a:endParaRPr sz="4800">
              <a:solidFill>
                <a:srgbClr val="FFFFFF"/>
              </a:solidFill>
              <a:latin typeface="Love Ya Like A Sister"/>
              <a:ea typeface="Love Ya Like A Sister"/>
              <a:cs typeface="Love Ya Like A Sister"/>
              <a:sym typeface="Love Ya Like A Sister"/>
            </a:endParaRPr>
          </a:p>
        </p:txBody>
      </p:sp>
      <p:sp>
        <p:nvSpPr>
          <p:cNvPr id="56" name="Google Shape;56;p13"/>
          <p:cNvSpPr txBox="1"/>
          <p:nvPr/>
        </p:nvSpPr>
        <p:spPr>
          <a:xfrm>
            <a:off x="223375" y="2280000"/>
            <a:ext cx="7362900" cy="7778400"/>
          </a:xfrm>
          <a:prstGeom prst="rect">
            <a:avLst/>
          </a:prstGeom>
          <a:noFill/>
          <a:ln>
            <a:noFill/>
          </a:ln>
        </p:spPr>
        <p:txBody>
          <a:bodyPr spcFirstLastPara="1" wrap="square" lIns="91425" tIns="91425" rIns="91425" bIns="91425" anchor="t" anchorCtr="0">
            <a:noAutofit/>
          </a:bodyPr>
          <a:lstStyle/>
          <a:p>
            <a:pPr marL="914400" lvl="0" indent="0" algn="l" rtl="0">
              <a:spcBef>
                <a:spcPts val="0"/>
              </a:spcBef>
              <a:spcAft>
                <a:spcPts val="0"/>
              </a:spcAft>
              <a:buNone/>
            </a:pPr>
            <a:endParaRPr sz="2600">
              <a:solidFill>
                <a:schemeClr val="dk1"/>
              </a:solidFill>
              <a:latin typeface="Happy Monkey"/>
              <a:ea typeface="Happy Monkey"/>
              <a:cs typeface="Happy Monkey"/>
              <a:sym typeface="Happy Monkey"/>
            </a:endParaRPr>
          </a:p>
          <a:p>
            <a:pPr marL="457200" lvl="0" indent="-393700" algn="l" rtl="0">
              <a:spcBef>
                <a:spcPts val="0"/>
              </a:spcBef>
              <a:spcAft>
                <a:spcPts val="0"/>
              </a:spcAft>
              <a:buSzPts val="2600"/>
              <a:buFont typeface="Happy Monkey"/>
              <a:buChar char="●"/>
            </a:pPr>
            <a:r>
              <a:rPr lang="en" sz="2600">
                <a:solidFill>
                  <a:schemeClr val="dk1"/>
                </a:solidFill>
                <a:latin typeface="Happy Monkey"/>
                <a:ea typeface="Happy Monkey"/>
                <a:cs typeface="Happy Monkey"/>
                <a:sym typeface="Happy Monkey"/>
              </a:rPr>
              <a:t>I can understand a fraction 1 𝑏 as the quantity formed by 1 part when a whole is partitioned into b equal parts (unit fraction); understand a fraction 𝑎 𝑏 as the quantity formed by a parts of size 1 𝑏 . For example, 3 4 means there are three 1 4 parts, so 3 4 = 1 4 + 1 4 + 1 4 . </a:t>
            </a:r>
            <a:endParaRPr sz="2600">
              <a:solidFill>
                <a:schemeClr val="dk1"/>
              </a:solidFill>
              <a:latin typeface="Happy Monkey"/>
              <a:ea typeface="Happy Monkey"/>
              <a:cs typeface="Happy Monkey"/>
              <a:sym typeface="Happy Monkey"/>
            </a:endParaRPr>
          </a:p>
          <a:p>
            <a:pPr marL="457200" lvl="0"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I can understand a fraction as a number on the number line; represent fractions on a number line diagram. </a:t>
            </a:r>
            <a:endParaRPr sz="2600">
              <a:solidFill>
                <a:schemeClr val="dk1"/>
              </a:solidFill>
              <a:latin typeface="Happy Monkey"/>
              <a:ea typeface="Happy Monkey"/>
              <a:cs typeface="Happy Monkey"/>
              <a:sym typeface="Happy Monkey"/>
            </a:endParaRPr>
          </a:p>
          <a:p>
            <a:pPr marL="914400" lvl="1"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 Represent a fraction 1 𝑏 on a number line diagram by defining the interval from 0 to 1 as the whole and partitioning it into b equal parts. Recognize that each part has size 1 𝑏 . Recognize that a unit fraction 1 𝑏 is located 1 𝑏 whole unit from 0 on the number line. </a:t>
            </a:r>
            <a:endParaRPr sz="2600">
              <a:solidFill>
                <a:schemeClr val="dk1"/>
              </a:solidFill>
              <a:latin typeface="Happy Monkey"/>
              <a:ea typeface="Happy Monkey"/>
              <a:cs typeface="Happy Monkey"/>
              <a:sym typeface="Happy Monke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a:off x="770709" y="4664456"/>
            <a:ext cx="6252900" cy="72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
        <p:nvSpPr>
          <p:cNvPr id="62" name="Google Shape;62;p14"/>
          <p:cNvSpPr txBox="1"/>
          <p:nvPr/>
        </p:nvSpPr>
        <p:spPr>
          <a:xfrm>
            <a:off x="575" y="0"/>
            <a:ext cx="7772400" cy="2280000"/>
          </a:xfrm>
          <a:prstGeom prst="rect">
            <a:avLst/>
          </a:prstGeom>
          <a:solidFill>
            <a:srgbClr val="000000"/>
          </a:solidFill>
          <a:ln>
            <a:noFill/>
          </a:ln>
        </p:spPr>
        <p:txBody>
          <a:bodyPr spcFirstLastPara="1" wrap="square" lIns="91425" tIns="91425" rIns="91425" bIns="91425" anchor="t" anchorCtr="0">
            <a:noAutofit/>
          </a:bodyPr>
          <a:lstStyle/>
          <a:p>
            <a:pPr marL="457200" lvl="0" indent="-533400" algn="ctr" rtl="0">
              <a:spcBef>
                <a:spcPts val="0"/>
              </a:spcBef>
              <a:spcAft>
                <a:spcPts val="0"/>
              </a:spcAft>
              <a:buClr>
                <a:srgbClr val="FFFFFF"/>
              </a:buClr>
              <a:buSzPts val="4800"/>
              <a:buFont typeface="Love Ya Like A Sister"/>
              <a:buChar char="●"/>
            </a:pPr>
            <a:r>
              <a:rPr lang="en" sz="4800">
                <a:solidFill>
                  <a:srgbClr val="FFFFFF"/>
                </a:solidFill>
                <a:latin typeface="Love Ya Like A Sister"/>
                <a:ea typeface="Love Ya Like A Sister"/>
                <a:cs typeface="Love Ya Like A Sister"/>
                <a:sym typeface="Love Ya Like A Sister"/>
              </a:rPr>
              <a:t>Unit 5 Representing and Comparing Fractions</a:t>
            </a:r>
            <a:endParaRPr sz="4800">
              <a:solidFill>
                <a:srgbClr val="FFFFFF"/>
              </a:solidFill>
              <a:latin typeface="Love Ya Like A Sister"/>
              <a:ea typeface="Love Ya Like A Sister"/>
              <a:cs typeface="Love Ya Like A Sister"/>
              <a:sym typeface="Love Ya Like A Sister"/>
            </a:endParaRPr>
          </a:p>
        </p:txBody>
      </p:sp>
      <p:sp>
        <p:nvSpPr>
          <p:cNvPr id="63" name="Google Shape;63;p14"/>
          <p:cNvSpPr txBox="1"/>
          <p:nvPr/>
        </p:nvSpPr>
        <p:spPr>
          <a:xfrm>
            <a:off x="223375" y="2280000"/>
            <a:ext cx="7362900" cy="7778400"/>
          </a:xfrm>
          <a:prstGeom prst="rect">
            <a:avLst/>
          </a:prstGeom>
          <a:noFill/>
          <a:ln>
            <a:noFill/>
          </a:ln>
        </p:spPr>
        <p:txBody>
          <a:bodyPr spcFirstLastPara="1" wrap="square" lIns="91425" tIns="91425" rIns="91425" bIns="91425" anchor="t" anchorCtr="0">
            <a:noAutofit/>
          </a:bodyPr>
          <a:lstStyle/>
          <a:p>
            <a:pPr marL="914400" lvl="0" indent="0" algn="l" rtl="0">
              <a:spcBef>
                <a:spcPts val="0"/>
              </a:spcBef>
              <a:spcAft>
                <a:spcPts val="0"/>
              </a:spcAft>
              <a:buNone/>
            </a:pPr>
            <a:endParaRPr sz="2600">
              <a:solidFill>
                <a:schemeClr val="dk1"/>
              </a:solidFill>
              <a:latin typeface="Happy Monkey"/>
              <a:ea typeface="Happy Monkey"/>
              <a:cs typeface="Happy Monkey"/>
              <a:sym typeface="Happy Monkey"/>
            </a:endParaRPr>
          </a:p>
          <a:p>
            <a:pPr marL="914400" lvl="1"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Represent a non-unit fraction 𝑎 𝑏 on a number line diagram by marking off a lengths of 1 𝑏 (unit fractions) from 0. Recognize that the resulting interval has size 𝑎 𝑏 and that its endpoint locates the non-unit fraction 𝑎 𝑏 on the number line.</a:t>
            </a:r>
            <a:endParaRPr sz="2600">
              <a:solidFill>
                <a:schemeClr val="dk1"/>
              </a:solidFill>
              <a:latin typeface="Happy Monkey"/>
              <a:ea typeface="Happy Monkey"/>
              <a:cs typeface="Happy Monkey"/>
              <a:sym typeface="Happy Monkey"/>
            </a:endParaRPr>
          </a:p>
          <a:p>
            <a:pPr marL="457200" lvl="0"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I can explain equivalence of fractions through reasoning with visual fraction models. Compare fractions by reasoning about their size. </a:t>
            </a:r>
            <a:endParaRPr sz="2600">
              <a:solidFill>
                <a:schemeClr val="dk1"/>
              </a:solidFill>
              <a:latin typeface="Happy Monkey"/>
              <a:ea typeface="Happy Monkey"/>
              <a:cs typeface="Happy Monkey"/>
              <a:sym typeface="Happy Monkey"/>
            </a:endParaRPr>
          </a:p>
          <a:p>
            <a:pPr marL="914400" lvl="1"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 Understand two fractions as equivalent (equal) if they are the same size, or the same point on a number line.  Recognize and generate simple equivalent fractions with denominators of 2, 3, 4, 6, and 8, e.g., 1 2 = 2 4 , 4 6 = 2 3 . Explain why the fractions are equivalent, e.g., by using a visual fraction model. c. Express whole numbers as fractions, and recognize fractions that are equivalent to whole numbers. Examples: Express 3 in the form 3 = 6 2 (3 wholes is equal to six halves); recognize that 3 1 = 3; locate 4 4 and 1 at the same point of a number line diagram. d. Compare two fractions with the same numerator or the same denominator by reasoning about their size. Recognize that comparisons are valid only when the two fractions refer to the same whole. Record the results of comparisons with the symbols &gt;, =, or &lt;, and justify the conclusions, e.g., by using a visual fraction model. </a:t>
            </a:r>
            <a:endParaRPr sz="2600">
              <a:solidFill>
                <a:schemeClr val="dk1"/>
              </a:solidFill>
              <a:latin typeface="Happy Monkey"/>
              <a:ea typeface="Happy Monkey"/>
              <a:cs typeface="Happy Monkey"/>
              <a:sym typeface="Happy Monke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p:nvPr/>
        </p:nvSpPr>
        <p:spPr>
          <a:xfrm>
            <a:off x="770709" y="4664456"/>
            <a:ext cx="6252900" cy="72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
        <p:nvSpPr>
          <p:cNvPr id="69" name="Google Shape;69;p15"/>
          <p:cNvSpPr txBox="1"/>
          <p:nvPr/>
        </p:nvSpPr>
        <p:spPr>
          <a:xfrm>
            <a:off x="575" y="0"/>
            <a:ext cx="7772400" cy="2280000"/>
          </a:xfrm>
          <a:prstGeom prst="rect">
            <a:avLst/>
          </a:prstGeom>
          <a:solidFill>
            <a:srgbClr val="000000"/>
          </a:solidFill>
          <a:ln>
            <a:noFill/>
          </a:ln>
        </p:spPr>
        <p:txBody>
          <a:bodyPr spcFirstLastPara="1" wrap="square" lIns="91425" tIns="91425" rIns="91425" bIns="91425" anchor="t" anchorCtr="0">
            <a:noAutofit/>
          </a:bodyPr>
          <a:lstStyle/>
          <a:p>
            <a:pPr marL="457200" lvl="0" indent="-533400" algn="ctr" rtl="0">
              <a:spcBef>
                <a:spcPts val="0"/>
              </a:spcBef>
              <a:spcAft>
                <a:spcPts val="0"/>
              </a:spcAft>
              <a:buClr>
                <a:srgbClr val="FFFFFF"/>
              </a:buClr>
              <a:buSzPts val="4800"/>
              <a:buFont typeface="Love Ya Like A Sister"/>
              <a:buChar char="●"/>
            </a:pPr>
            <a:r>
              <a:rPr lang="en" sz="4800">
                <a:solidFill>
                  <a:srgbClr val="FFFFFF"/>
                </a:solidFill>
                <a:latin typeface="Love Ya Like A Sister"/>
                <a:ea typeface="Love Ya Like A Sister"/>
                <a:cs typeface="Love Ya Like A Sister"/>
                <a:sym typeface="Love Ya Like A Sister"/>
              </a:rPr>
              <a:t>Unit 5 Representing and Comparing Fractions</a:t>
            </a:r>
            <a:endParaRPr sz="4800">
              <a:solidFill>
                <a:srgbClr val="FFFFFF"/>
              </a:solidFill>
              <a:latin typeface="Love Ya Like A Sister"/>
              <a:ea typeface="Love Ya Like A Sister"/>
              <a:cs typeface="Love Ya Like A Sister"/>
              <a:sym typeface="Love Ya Like A Sister"/>
            </a:endParaRPr>
          </a:p>
        </p:txBody>
      </p:sp>
      <p:sp>
        <p:nvSpPr>
          <p:cNvPr id="70" name="Google Shape;70;p15"/>
          <p:cNvSpPr txBox="1"/>
          <p:nvPr/>
        </p:nvSpPr>
        <p:spPr>
          <a:xfrm>
            <a:off x="223375" y="2280000"/>
            <a:ext cx="7362900" cy="7778400"/>
          </a:xfrm>
          <a:prstGeom prst="rect">
            <a:avLst/>
          </a:prstGeom>
          <a:noFill/>
          <a:ln>
            <a:noFill/>
          </a:ln>
        </p:spPr>
        <p:txBody>
          <a:bodyPr spcFirstLastPara="1" wrap="square" lIns="91425" tIns="91425" rIns="91425" bIns="91425" anchor="t" anchorCtr="0">
            <a:noAutofit/>
          </a:bodyPr>
          <a:lstStyle/>
          <a:p>
            <a:pPr marL="914400" lvl="0" indent="0" algn="l" rtl="0">
              <a:spcBef>
                <a:spcPts val="0"/>
              </a:spcBef>
              <a:spcAft>
                <a:spcPts val="0"/>
              </a:spcAft>
              <a:buNone/>
            </a:pPr>
            <a:endParaRPr sz="2600">
              <a:solidFill>
                <a:schemeClr val="dk1"/>
              </a:solidFill>
              <a:latin typeface="Happy Monkey"/>
              <a:ea typeface="Happy Monkey"/>
              <a:cs typeface="Happy Monkey"/>
              <a:sym typeface="Happy Monkey"/>
            </a:endParaRPr>
          </a:p>
          <a:p>
            <a:pPr marL="914400" lvl="1"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Explain why the fractions are equivalent, e.g., by using a visual fraction model. </a:t>
            </a:r>
            <a:endParaRPr sz="2600">
              <a:solidFill>
                <a:schemeClr val="dk1"/>
              </a:solidFill>
              <a:latin typeface="Happy Monkey"/>
              <a:ea typeface="Happy Monkey"/>
              <a:cs typeface="Happy Monkey"/>
              <a:sym typeface="Happy Monkey"/>
            </a:endParaRPr>
          </a:p>
          <a:p>
            <a:pPr marL="914400" lvl="1"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Express whole numbers as fractions, and recognize fractions that are equivalent to whole numbers. Examples: Express 3 in the form 3 = 6 2 (3 wholes is equal to six halves); recognize that 3 1 = 3; locate 4 4 and 1 at the same point of a number line diagram. </a:t>
            </a:r>
            <a:endParaRPr sz="2600">
              <a:solidFill>
                <a:schemeClr val="dk1"/>
              </a:solidFill>
              <a:latin typeface="Happy Monkey"/>
              <a:ea typeface="Happy Monkey"/>
              <a:cs typeface="Happy Monkey"/>
              <a:sym typeface="Happy Monkey"/>
            </a:endParaRPr>
          </a:p>
          <a:p>
            <a:pPr marL="914400" lvl="1"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 Compare two fractions with the same numerator or the same denominator by reasoning about their size. Recognize that comparisons are valid only when the two fractions refer to the same whole. Record the results of comparisons with the symbols &gt;, =, or &lt;, and justify the conclusions, e.g., by using a visual fraction model. </a:t>
            </a:r>
            <a:endParaRPr sz="2600">
              <a:solidFill>
                <a:schemeClr val="dk1"/>
              </a:solidFill>
              <a:latin typeface="Happy Monkey"/>
              <a:ea typeface="Happy Monkey"/>
              <a:cs typeface="Happy Monkey"/>
              <a:sym typeface="Happy Monke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p:nvPr/>
        </p:nvSpPr>
        <p:spPr>
          <a:xfrm>
            <a:off x="770709" y="4664456"/>
            <a:ext cx="6252900" cy="72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
        <p:nvSpPr>
          <p:cNvPr id="76" name="Google Shape;76;p16"/>
          <p:cNvSpPr txBox="1"/>
          <p:nvPr/>
        </p:nvSpPr>
        <p:spPr>
          <a:xfrm>
            <a:off x="575" y="0"/>
            <a:ext cx="7772400" cy="2280000"/>
          </a:xfrm>
          <a:prstGeom prst="rect">
            <a:avLst/>
          </a:prstGeom>
          <a:solidFill>
            <a:srgbClr val="000000"/>
          </a:solidFill>
          <a:ln>
            <a:noFill/>
          </a:ln>
        </p:spPr>
        <p:txBody>
          <a:bodyPr spcFirstLastPara="1" wrap="square" lIns="91425" tIns="91425" rIns="91425" bIns="91425" anchor="t" anchorCtr="0">
            <a:noAutofit/>
          </a:bodyPr>
          <a:lstStyle/>
          <a:p>
            <a:pPr marL="457200" lvl="0" indent="-533400" algn="ctr" rtl="0">
              <a:spcBef>
                <a:spcPts val="0"/>
              </a:spcBef>
              <a:spcAft>
                <a:spcPts val="0"/>
              </a:spcAft>
              <a:buClr>
                <a:srgbClr val="FFFFFF"/>
              </a:buClr>
              <a:buSzPts val="4800"/>
              <a:buFont typeface="Love Ya Like A Sister"/>
              <a:buChar char="●"/>
            </a:pPr>
            <a:r>
              <a:rPr lang="en" sz="4800">
                <a:solidFill>
                  <a:srgbClr val="FFFFFF"/>
                </a:solidFill>
                <a:latin typeface="Love Ya Like A Sister"/>
                <a:ea typeface="Love Ya Like A Sister"/>
                <a:cs typeface="Love Ya Like A Sister"/>
                <a:sym typeface="Love Ya Like A Sister"/>
              </a:rPr>
              <a:t>Unit 5 Representing and Comparing Fractions</a:t>
            </a:r>
            <a:endParaRPr sz="4800">
              <a:solidFill>
                <a:srgbClr val="FFFFFF"/>
              </a:solidFill>
              <a:latin typeface="Love Ya Like A Sister"/>
              <a:ea typeface="Love Ya Like A Sister"/>
              <a:cs typeface="Love Ya Like A Sister"/>
              <a:sym typeface="Love Ya Like A Sister"/>
            </a:endParaRPr>
          </a:p>
        </p:txBody>
      </p:sp>
      <p:sp>
        <p:nvSpPr>
          <p:cNvPr id="77" name="Google Shape;77;p16"/>
          <p:cNvSpPr txBox="1"/>
          <p:nvPr/>
        </p:nvSpPr>
        <p:spPr>
          <a:xfrm>
            <a:off x="223375" y="2280000"/>
            <a:ext cx="7362900" cy="7778400"/>
          </a:xfrm>
          <a:prstGeom prst="rect">
            <a:avLst/>
          </a:prstGeom>
          <a:noFill/>
          <a:ln>
            <a:noFill/>
          </a:ln>
        </p:spPr>
        <p:txBody>
          <a:bodyPr spcFirstLastPara="1" wrap="square" lIns="91425" tIns="91425" rIns="91425" bIns="91425" anchor="t" anchorCtr="0">
            <a:noAutofit/>
          </a:bodyPr>
          <a:lstStyle/>
          <a:p>
            <a:pPr marL="914400" lvl="0" indent="0" algn="l" rtl="0">
              <a:spcBef>
                <a:spcPts val="0"/>
              </a:spcBef>
              <a:spcAft>
                <a:spcPts val="0"/>
              </a:spcAft>
              <a:buNone/>
            </a:pPr>
            <a:endParaRPr sz="2600">
              <a:solidFill>
                <a:schemeClr val="dk1"/>
              </a:solidFill>
              <a:latin typeface="Happy Monkey"/>
              <a:ea typeface="Happy Monkey"/>
              <a:cs typeface="Happy Monkey"/>
              <a:sym typeface="Happy Monkey"/>
            </a:endParaRPr>
          </a:p>
          <a:p>
            <a:pPr marL="914400" lvl="1" indent="-393700" algn="l" rtl="0">
              <a:spcBef>
                <a:spcPts val="0"/>
              </a:spcBef>
              <a:spcAft>
                <a:spcPts val="0"/>
              </a:spcAft>
              <a:buClr>
                <a:schemeClr val="dk1"/>
              </a:buClr>
              <a:buSzPts val="2600"/>
              <a:buFont typeface="Happy Monkey"/>
              <a:buChar char="○"/>
            </a:pPr>
            <a:r>
              <a:rPr lang="en" sz="2600">
                <a:solidFill>
                  <a:schemeClr val="dk1"/>
                </a:solidFill>
                <a:latin typeface="Happy Monkey"/>
                <a:ea typeface="Happy Monkey"/>
                <a:cs typeface="Happy Monkey"/>
                <a:sym typeface="Happy Monkey"/>
              </a:rPr>
              <a:t> Compare two fractions with the same numerator or the same denominator by reasoning about their size. Recognize that comparisons are valid only when the two fractions refer to the same whole. Record the results of comparisons with the symbols &gt;, =, or &lt;, and justify the conclusions, e.g., by using a visual fraction model. </a:t>
            </a:r>
            <a:endParaRPr sz="2600">
              <a:solidFill>
                <a:schemeClr val="dk1"/>
              </a:solidFill>
              <a:latin typeface="Happy Monkey"/>
              <a:ea typeface="Happy Monkey"/>
              <a:cs typeface="Happy Monkey"/>
              <a:sym typeface="Happy Monkey"/>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635</Words>
  <Application>Microsoft Office PowerPoint</Application>
  <PresentationFormat>Custom</PresentationFormat>
  <Paragraphs>18</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Happy Monkey</vt:lpstr>
      <vt:lpstr>Source Code Pro</vt:lpstr>
      <vt:lpstr>Love Ya Like A Sister</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dc:creator>
  <cp:lastModifiedBy>Joy</cp:lastModifiedBy>
  <cp:revision>1</cp:revision>
  <dcterms:modified xsi:type="dcterms:W3CDTF">2019-11-06T21:58:39Z</dcterms:modified>
</cp:coreProperties>
</file>