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embeddedFontLst>
    <p:embeddedFont>
      <p:font typeface="Love Ya Like A Sister" panose="020B0604020202020204" charset="0"/>
      <p:regular r:id="rId5"/>
    </p:embeddedFont>
    <p:embeddedFont>
      <p:font typeface="Happy Monkey" panose="020B0604020202020204" charset="0"/>
      <p:regular r:id="rId6"/>
    </p:embeddedFont>
    <p:embeddedFont>
      <p:font typeface="Source Code Pro" panose="020B060402020202020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220"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presProps" Target="presProps.xml"/><Relationship Id="rId5" Type="http://schemas.openxmlformats.org/officeDocument/2006/relationships/font" Target="fonts/font1.fntdata"/><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4"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513791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3cfc9ecd5_0_6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3cfc9ecd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79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3cfc9ecd5_0_7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3cfc9ecd5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550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70709" y="4664456"/>
            <a:ext cx="6252900" cy="7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55" name="Google Shape;55;p13"/>
          <p:cNvSpPr txBox="1"/>
          <p:nvPr/>
        </p:nvSpPr>
        <p:spPr>
          <a:xfrm>
            <a:off x="575" y="0"/>
            <a:ext cx="7772400" cy="2280000"/>
          </a:xfrm>
          <a:prstGeom prst="rect">
            <a:avLst/>
          </a:prstGeom>
          <a:solidFill>
            <a:srgbClr val="000000"/>
          </a:solidFill>
          <a:ln>
            <a:noFill/>
          </a:ln>
        </p:spPr>
        <p:txBody>
          <a:bodyPr spcFirstLastPara="1" wrap="square" lIns="91425" tIns="91425" rIns="91425" bIns="91425" anchor="t" anchorCtr="0">
            <a:noAutofit/>
          </a:bodyPr>
          <a:lstStyle/>
          <a:p>
            <a:pPr marL="457200" lvl="0" indent="-533400" algn="ctr" rtl="0">
              <a:spcBef>
                <a:spcPts val="0"/>
              </a:spcBef>
              <a:spcAft>
                <a:spcPts val="0"/>
              </a:spcAft>
              <a:buClr>
                <a:srgbClr val="FFFFFF"/>
              </a:buClr>
              <a:buSzPts val="4800"/>
              <a:buFont typeface="Love Ya Like A Sister"/>
              <a:buChar char="●"/>
            </a:pPr>
            <a:r>
              <a:rPr lang="en" sz="4800">
                <a:solidFill>
                  <a:srgbClr val="FFFFFF"/>
                </a:solidFill>
                <a:latin typeface="Love Ya Like A Sister"/>
                <a:ea typeface="Love Ya Like A Sister"/>
                <a:cs typeface="Love Ya Like A Sister"/>
                <a:sym typeface="Love Ya Like A Sister"/>
              </a:rPr>
              <a:t>Unit 6 Measurement</a:t>
            </a:r>
            <a:endParaRPr sz="4800">
              <a:solidFill>
                <a:srgbClr val="FFFFFF"/>
              </a:solidFill>
              <a:latin typeface="Love Ya Like A Sister"/>
              <a:ea typeface="Love Ya Like A Sister"/>
              <a:cs typeface="Love Ya Like A Sister"/>
              <a:sym typeface="Love Ya Like A Sister"/>
            </a:endParaRPr>
          </a:p>
        </p:txBody>
      </p:sp>
      <p:sp>
        <p:nvSpPr>
          <p:cNvPr id="56" name="Google Shape;56;p13"/>
          <p:cNvSpPr txBox="1"/>
          <p:nvPr/>
        </p:nvSpPr>
        <p:spPr>
          <a:xfrm>
            <a:off x="223375" y="2280000"/>
            <a:ext cx="7362900" cy="7778400"/>
          </a:xfrm>
          <a:prstGeom prst="rect">
            <a:avLst/>
          </a:prstGeom>
          <a:noFill/>
          <a:ln>
            <a:noFill/>
          </a:ln>
        </p:spPr>
        <p:txBody>
          <a:bodyPr spcFirstLastPara="1" wrap="square" lIns="91425" tIns="91425" rIns="91425" bIns="91425" anchor="t" anchorCtr="0">
            <a:noAutofit/>
          </a:bodyPr>
          <a:lstStyle/>
          <a:p>
            <a:pPr marL="914400" lvl="0" indent="0" algn="l" rtl="0">
              <a:spcBef>
                <a:spcPts val="0"/>
              </a:spcBef>
              <a:spcAft>
                <a:spcPts val="0"/>
              </a:spcAft>
              <a:buNone/>
            </a:pPr>
            <a:endParaRPr sz="2600">
              <a:solidFill>
                <a:schemeClr val="dk1"/>
              </a:solidFill>
              <a:latin typeface="Happy Monkey"/>
              <a:ea typeface="Happy Monkey"/>
              <a:cs typeface="Happy Monkey"/>
              <a:sym typeface="Happy Monkey"/>
            </a:endParaRPr>
          </a:p>
          <a:p>
            <a:pPr marL="457200" lvl="0"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 Tell and write time to the nearest minute and measure elapsed time intervals in minutes. Solve word problems involving addition and subtraction of time intervals in minutes, e.g., by representing the problem on a number line diagram, drawing a pictorial representation on a clock face, etc. </a:t>
            </a:r>
            <a:endParaRPr sz="2600">
              <a:solidFill>
                <a:schemeClr val="dk1"/>
              </a:solidFill>
              <a:latin typeface="Happy Monkey"/>
              <a:ea typeface="Happy Monkey"/>
              <a:cs typeface="Happy Monkey"/>
              <a:sym typeface="Happy Monkey"/>
            </a:endParaRPr>
          </a:p>
          <a:p>
            <a:pPr marL="457200" lvl="0"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Measure and estimate liquid volumes and masses of objects using standard units of grams (g), kilograms (kg), and liters (l). Add, subtract, multiply, or divide to solve one-step word problems involving masses or volumes that are given in the same units, e.g., by using drawings (such as a beaker with a measurement scale) to represent the problem.</a:t>
            </a:r>
            <a:endParaRPr sz="2600">
              <a:solidFill>
                <a:schemeClr val="dk1"/>
              </a:solidFill>
              <a:latin typeface="Happy Monkey"/>
              <a:ea typeface="Happy Monkey"/>
              <a:cs typeface="Happy Monkey"/>
              <a:sym typeface="Happy Monke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770709" y="4664456"/>
            <a:ext cx="6252900" cy="7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62" name="Google Shape;62;p14"/>
          <p:cNvSpPr txBox="1"/>
          <p:nvPr/>
        </p:nvSpPr>
        <p:spPr>
          <a:xfrm>
            <a:off x="575" y="0"/>
            <a:ext cx="7772400" cy="2280000"/>
          </a:xfrm>
          <a:prstGeom prst="rect">
            <a:avLst/>
          </a:prstGeom>
          <a:solidFill>
            <a:srgbClr val="000000"/>
          </a:solidFill>
          <a:ln>
            <a:noFill/>
          </a:ln>
        </p:spPr>
        <p:txBody>
          <a:bodyPr spcFirstLastPara="1" wrap="square" lIns="91425" tIns="91425" rIns="91425" bIns="91425" anchor="t" anchorCtr="0">
            <a:noAutofit/>
          </a:bodyPr>
          <a:lstStyle/>
          <a:p>
            <a:pPr marL="457200" lvl="0" indent="-533400" algn="ctr" rtl="0">
              <a:spcBef>
                <a:spcPts val="0"/>
              </a:spcBef>
              <a:spcAft>
                <a:spcPts val="0"/>
              </a:spcAft>
              <a:buClr>
                <a:srgbClr val="FFFFFF"/>
              </a:buClr>
              <a:buSzPts val="4800"/>
              <a:buFont typeface="Love Ya Like A Sister"/>
              <a:buChar char="●"/>
            </a:pPr>
            <a:r>
              <a:rPr lang="en" sz="4800">
                <a:solidFill>
                  <a:srgbClr val="FFFFFF"/>
                </a:solidFill>
                <a:latin typeface="Love Ya Like A Sister"/>
                <a:ea typeface="Love Ya Like A Sister"/>
                <a:cs typeface="Love Ya Like A Sister"/>
                <a:sym typeface="Love Ya Like A Sister"/>
              </a:rPr>
              <a:t>Unit 6 Measurement</a:t>
            </a:r>
            <a:endParaRPr sz="4800">
              <a:solidFill>
                <a:srgbClr val="FFFFFF"/>
              </a:solidFill>
              <a:latin typeface="Love Ya Like A Sister"/>
              <a:ea typeface="Love Ya Like A Sister"/>
              <a:cs typeface="Love Ya Like A Sister"/>
              <a:sym typeface="Love Ya Like A Sister"/>
            </a:endParaRPr>
          </a:p>
        </p:txBody>
      </p:sp>
      <p:sp>
        <p:nvSpPr>
          <p:cNvPr id="63" name="Google Shape;63;p14"/>
          <p:cNvSpPr txBox="1"/>
          <p:nvPr/>
        </p:nvSpPr>
        <p:spPr>
          <a:xfrm>
            <a:off x="223375" y="2280000"/>
            <a:ext cx="7362900" cy="7778400"/>
          </a:xfrm>
          <a:prstGeom prst="rect">
            <a:avLst/>
          </a:prstGeom>
          <a:noFill/>
          <a:ln>
            <a:noFill/>
          </a:ln>
        </p:spPr>
        <p:txBody>
          <a:bodyPr spcFirstLastPara="1" wrap="square" lIns="91425" tIns="91425" rIns="91425" bIns="91425" anchor="t" anchorCtr="0">
            <a:noAutofit/>
          </a:bodyPr>
          <a:lstStyle/>
          <a:p>
            <a:pPr marL="914400" lvl="0" indent="0" algn="l" rtl="0">
              <a:spcBef>
                <a:spcPts val="0"/>
              </a:spcBef>
              <a:spcAft>
                <a:spcPts val="0"/>
              </a:spcAft>
              <a:buNone/>
            </a:pPr>
            <a:endParaRPr sz="2600">
              <a:solidFill>
                <a:schemeClr val="dk1"/>
              </a:solidFill>
              <a:latin typeface="Happy Monkey"/>
              <a:ea typeface="Happy Monkey"/>
              <a:cs typeface="Happy Monkey"/>
              <a:sym typeface="Happy Monkey"/>
            </a:endParaRPr>
          </a:p>
          <a:p>
            <a:pPr marL="457200" lvl="0"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 Draw a scaled picture graph and a scaled bar graph to represent a data set with several categories. Solve one- and two-step “how many more” and “how many less” problems using information presented in scaled bar graphs. For example, draw a bar graph in which each square in the bar graph might represent 5 pets. </a:t>
            </a:r>
            <a:endParaRPr sz="2600">
              <a:solidFill>
                <a:schemeClr val="dk1"/>
              </a:solidFill>
              <a:latin typeface="Happy Monkey"/>
              <a:ea typeface="Happy Monkey"/>
              <a:cs typeface="Happy Monkey"/>
              <a:sym typeface="Happy Monkey"/>
            </a:endParaRPr>
          </a:p>
          <a:p>
            <a:pPr marL="457200" lvl="0"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Generate measurement data by measuring lengths using rulers marked with halves and fourths of an inch. Show the data by making a line plot, where the horizontal scale is marked off in appropriate units – whole numbers, halves, or quarters.</a:t>
            </a:r>
            <a:endParaRPr sz="2600">
              <a:solidFill>
                <a:schemeClr val="dk1"/>
              </a:solidFill>
              <a:latin typeface="Happy Monkey"/>
              <a:ea typeface="Happy Monkey"/>
              <a:cs typeface="Happy Monkey"/>
              <a:sym typeface="Happy Monkey"/>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Custom</PresentationFormat>
  <Paragraphs>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Love Ya Like A Sister</vt:lpstr>
      <vt:lpstr>Happy Monkey</vt:lpstr>
      <vt:lpstr>Source Code Pro</vt:lpstr>
      <vt:lpstr>Simple Light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dc:creator>
  <cp:lastModifiedBy>Joy</cp:lastModifiedBy>
  <cp:revision>1</cp:revision>
  <dcterms:modified xsi:type="dcterms:W3CDTF">2019-11-06T21:57:58Z</dcterms:modified>
</cp:coreProperties>
</file>